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425" r:id="rId2"/>
    <p:sldId id="523" r:id="rId3"/>
    <p:sldId id="443" r:id="rId4"/>
    <p:sldId id="489" r:id="rId5"/>
    <p:sldId id="522" r:id="rId6"/>
    <p:sldId id="511" r:id="rId7"/>
    <p:sldId id="521" r:id="rId8"/>
    <p:sldId id="510" r:id="rId9"/>
    <p:sldId id="512" r:id="rId10"/>
    <p:sldId id="513" r:id="rId11"/>
    <p:sldId id="504" r:id="rId12"/>
    <p:sldId id="509" r:id="rId13"/>
    <p:sldId id="519" r:id="rId14"/>
    <p:sldId id="520" r:id="rId15"/>
    <p:sldId id="507" r:id="rId16"/>
    <p:sldId id="516" r:id="rId17"/>
    <p:sldId id="517" r:id="rId18"/>
    <p:sldId id="524" r:id="rId19"/>
    <p:sldId id="525" r:id="rId20"/>
    <p:sldId id="515" r:id="rId21"/>
    <p:sldId id="497" r:id="rId22"/>
    <p:sldId id="518" r:id="rId23"/>
    <p:sldId id="461" r:id="rId24"/>
    <p:sldId id="457" r:id="rId25"/>
    <p:sldId id="4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찬" initials="김민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9"/>
    <a:srgbClr val="D9D9D9"/>
    <a:srgbClr val="C4BD97"/>
    <a:srgbClr val="3C92CA"/>
    <a:srgbClr val="45C8DC"/>
    <a:srgbClr val="4D4D4D"/>
    <a:srgbClr val="303B4A"/>
    <a:srgbClr val="BDC1CB"/>
    <a:srgbClr val="262A33"/>
    <a:srgbClr val="FBC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2" autoAdjust="0"/>
    <p:restoredTop sz="65640" autoAdjust="0"/>
  </p:normalViewPr>
  <p:slideViewPr>
    <p:cSldViewPr snapToGrid="0">
      <p:cViewPr varScale="1">
        <p:scale>
          <a:sx n="57" d="100"/>
          <a:sy n="57" d="100"/>
        </p:scale>
        <p:origin x="758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65813-B5D5-4C87-B121-96CCAEE4B33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D64-7E71-4ADE-8B89-C19C74366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F</a:t>
            </a:r>
            <a:r>
              <a:rPr lang="ko-KR" altLang="en-US" dirty="0" smtClean="0"/>
              <a:t>조 발표를 맡게 된 </a:t>
            </a:r>
            <a:r>
              <a:rPr lang="ko-KR" altLang="en-US" dirty="0" err="1" smtClean="0"/>
              <a:t>김민찬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전략의 월별 수익률과 연도별 수익률을 값을 보여주는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시계열</a:t>
            </a:r>
            <a:r>
              <a:rPr lang="ko-KR" altLang="en-US" baseline="0" dirty="0" smtClean="0"/>
              <a:t> 자료 </a:t>
            </a:r>
            <a:r>
              <a:rPr lang="ko-KR" altLang="en-US" dirty="0" smtClean="0"/>
              <a:t>코드</a:t>
            </a:r>
            <a:r>
              <a:rPr lang="ko-KR" altLang="en-US" baseline="0" dirty="0" smtClean="0"/>
              <a:t> 설명 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왼쪽이 월을 보여주는 표이며 오른쪽이 년도를 보여주는 표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위에 보여지는 </a:t>
            </a:r>
            <a:r>
              <a:rPr lang="en-US" altLang="ko-KR" baseline="0" dirty="0" smtClean="0"/>
              <a:t>Show 10 entries</a:t>
            </a:r>
            <a:r>
              <a:rPr lang="ko-KR" altLang="en-US" baseline="0" dirty="0" smtClean="0"/>
              <a:t>에서 표 에 보여지는 개수를 조절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표 에 보여지는 최대 개수는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개씩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시계열</a:t>
            </a:r>
            <a:r>
              <a:rPr lang="ko-KR" altLang="en-US" baseline="0" dirty="0" smtClean="0"/>
              <a:t> 자료는 통계분석 하는데 쓰이기 때문에 궁극적으로 저희는 사용자들에게 </a:t>
            </a:r>
            <a:r>
              <a:rPr lang="ko-KR" altLang="en-US" baseline="0" dirty="0" err="1" smtClean="0"/>
              <a:t>데이터값을</a:t>
            </a:r>
            <a:r>
              <a:rPr lang="ko-KR" altLang="en-US" baseline="0" dirty="0" smtClean="0"/>
              <a:t> 제공해줍니다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0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빨간 박스로 보여지는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코드는</a:t>
            </a:r>
            <a:r>
              <a:rPr lang="ko-KR" altLang="en-US" baseline="0" dirty="0" smtClean="0"/>
              <a:t> 차트 부분을 다운로드 하여 엑셀파일로 바꿔주는 코드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3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아래 하단을 보시면 사용자가 쉽게 전략에 대한 월별 및 년 도별 데이터를 엑셀로 다운받기 쉽게 만들었습니다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통해 사용자가 전략 데이터를 다른 용도로 쉽게 활용 할 수 있게 하였습니다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시계열자료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7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다운로드 버튼을 누르게 되면 월과 년도 엑셀 파일이 다운로드 폴더에 받아집니다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3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 받아진 엑셀파일을 열어보면 월과 년도가 엑셀로 받아져 있음을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8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앞에 보여드렸던 코드 실행결과 화면입니다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첫 번째로 사용자가 자산을 선택하고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두 번째로 전략을 선택한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전략알고리즘을 세부 조정한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조회를 클릭합니다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35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저희는 </a:t>
            </a:r>
            <a:r>
              <a:rPr lang="ko-KR" altLang="en-US" baseline="0" dirty="0" err="1" smtClean="0"/>
              <a:t>자산관의</a:t>
            </a:r>
            <a:r>
              <a:rPr lang="ko-KR" altLang="en-US" baseline="0" dirty="0" smtClean="0"/>
              <a:t> 상관관계를 제시하여 사용자가 쉽게 적절한 자산을 선택 할 수 있도록 돕습니다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자산 배분의 가장 중요한 점은 상관관계가 낮은 자산을 묶는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한 예로 다음과 같이 상관관계가 비슷한 자산 끼리 아무리 좋은 전략을 사용 한들 결과는 좋지 않습니다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반대로 상관관계가 높은 자산 끼리 보편적인 전략을 사용하면 결과는 좋아집니다</a:t>
            </a:r>
            <a:r>
              <a:rPr lang="en-US" altLang="ko-KR" baseline="0" dirty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5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이해하기 쉽게 예를 들어보겠습니다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화면에 보이시는 </a:t>
            </a:r>
            <a:r>
              <a:rPr lang="en-US" altLang="ko-KR" baseline="0" dirty="0" smtClean="0"/>
              <a:t>SPY, TLT</a:t>
            </a:r>
            <a:r>
              <a:rPr lang="ko-KR" altLang="en-US" baseline="0" dirty="0" smtClean="0"/>
              <a:t>라는 </a:t>
            </a:r>
            <a:r>
              <a:rPr lang="en-US" altLang="ko-KR" baseline="0" dirty="0" smtClean="0"/>
              <a:t>ETF</a:t>
            </a:r>
            <a:r>
              <a:rPr lang="ko-KR" altLang="en-US" baseline="0" dirty="0" smtClean="0"/>
              <a:t>로 하나는 </a:t>
            </a:r>
            <a:r>
              <a:rPr lang="ko-KR" altLang="en-US" baseline="0" dirty="0" err="1" smtClean="0"/>
              <a:t>동일비중</a:t>
            </a:r>
            <a:r>
              <a:rPr lang="ko-KR" altLang="en-US" baseline="0" dirty="0" smtClean="0"/>
              <a:t> 포트폴리오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하나는 최대분산효과 포트폴리오로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최대분산효과 포트폴리오는 </a:t>
            </a:r>
            <a:r>
              <a:rPr lang="ko-KR" altLang="en-US" baseline="0" dirty="0" err="1" smtClean="0"/>
              <a:t>동일비중</a:t>
            </a:r>
            <a:r>
              <a:rPr lang="ko-KR" altLang="en-US" baseline="0" dirty="0" smtClean="0"/>
              <a:t> 포트폴리오보다 개선된 포트폴리오 전략입니다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동일 비중 포트폴리오의 상관관계는 </a:t>
            </a:r>
            <a:r>
              <a:rPr lang="en-US" altLang="ko-KR" baseline="0" dirty="0" smtClean="0"/>
              <a:t>-0.43, </a:t>
            </a:r>
            <a:r>
              <a:rPr lang="ko-KR" altLang="en-US" baseline="0" dirty="0" smtClean="0"/>
              <a:t>최대 </a:t>
            </a:r>
            <a:r>
              <a:rPr lang="ko-KR" altLang="en-US" baseline="0" dirty="0" err="1" smtClean="0"/>
              <a:t>분산효과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포트폴리의</a:t>
            </a:r>
            <a:r>
              <a:rPr lang="ko-KR" altLang="en-US" baseline="0" dirty="0" smtClean="0"/>
              <a:t> 상관관계는 </a:t>
            </a:r>
            <a:r>
              <a:rPr lang="en-US" altLang="ko-KR" baseline="0" dirty="0" smtClean="0"/>
              <a:t>0.89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보시면 아시겠지만 연평균 수익률은 동일 비중 포트폴리오가 최대분산효과 포트폴리오보다 높게 나옵니다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동일비중</a:t>
            </a:r>
            <a:r>
              <a:rPr lang="ko-KR" altLang="en-US" baseline="0" dirty="0" smtClean="0"/>
              <a:t> 포트폴리오는 안정적인 </a:t>
            </a:r>
            <a:r>
              <a:rPr lang="ko-KR" altLang="en-US" baseline="0" dirty="0" err="1" smtClean="0"/>
              <a:t>우상향</a:t>
            </a:r>
            <a:r>
              <a:rPr lang="ko-KR" altLang="en-US" baseline="0" dirty="0" smtClean="0"/>
              <a:t> 그래프를 나타내며 최대분산효과 포트폴리오는 변동성이 심합니다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위험이 높을수록 수익률이 높은 </a:t>
            </a:r>
            <a:r>
              <a:rPr lang="ko-KR" altLang="en-US" baseline="0" dirty="0" err="1" smtClean="0"/>
              <a:t>하이리스크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하이리턴이</a:t>
            </a:r>
            <a:r>
              <a:rPr lang="ko-KR" altLang="en-US" baseline="0" dirty="0" smtClean="0"/>
              <a:t> 일반적이며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상관관계가 낮은 </a:t>
            </a:r>
            <a:r>
              <a:rPr lang="ko-KR" altLang="en-US" baseline="0" dirty="0" err="1" smtClean="0"/>
              <a:t>자산군을</a:t>
            </a:r>
            <a:r>
              <a:rPr lang="ko-KR" altLang="en-US" baseline="0" dirty="0" smtClean="0"/>
              <a:t> 선택하면 상관관계가 높은 </a:t>
            </a:r>
            <a:r>
              <a:rPr lang="ko-KR" altLang="en-US" baseline="0" dirty="0" err="1" smtClean="0"/>
              <a:t>자산군을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선택하는 것보다 위험도 작고 수익률이 높아집니다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더 좋은 전략이더라도 어떤 </a:t>
            </a:r>
            <a:r>
              <a:rPr lang="ko-KR" altLang="en-US" baseline="0" dirty="0" err="1" smtClean="0"/>
              <a:t>자산군을</a:t>
            </a:r>
            <a:r>
              <a:rPr lang="ko-KR" altLang="en-US" baseline="0" dirty="0" smtClean="0"/>
              <a:t> 선택하느냐에 따라서 성과 차이가 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57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예를들면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머신 러닝에 쓰레기를 넣으면 쓰레기가 나오는 </a:t>
            </a:r>
            <a:r>
              <a:rPr lang="ko-KR" altLang="en-US" baseline="0" dirty="0" err="1" smtClean="0"/>
              <a:t>이치랑</a:t>
            </a:r>
            <a:r>
              <a:rPr lang="ko-KR" altLang="en-US" baseline="0" dirty="0" smtClean="0"/>
              <a:t> 같다고 생각하시면 됩니다</a:t>
            </a:r>
            <a:r>
              <a:rPr lang="en-US" altLang="ko-KR" baseline="0" dirty="0" smtClean="0"/>
              <a:t>.  </a:t>
            </a:r>
          </a:p>
          <a:p>
            <a:r>
              <a:rPr lang="ko-KR" altLang="en-US" baseline="0" dirty="0" smtClean="0"/>
              <a:t>저희 </a:t>
            </a:r>
            <a:r>
              <a:rPr lang="en-US" altLang="ko-KR" baseline="0" dirty="0" smtClean="0"/>
              <a:t>GTAA </a:t>
            </a:r>
            <a:r>
              <a:rPr lang="ko-KR" altLang="en-US" baseline="0" dirty="0" smtClean="0"/>
              <a:t>는 사용자가 쉽게 자산배분을 할 수 있도록 돕습니다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7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our</a:t>
            </a:r>
            <a:r>
              <a:rPr lang="en-US" altLang="ko-KR" baseline="0" dirty="0" smtClean="0"/>
              <a:t> project contents. </a:t>
            </a:r>
          </a:p>
          <a:p>
            <a:r>
              <a:rPr lang="en-US" altLang="ko-KR" baseline="0" dirty="0" smtClean="0"/>
              <a:t>First is GTAA project introduction, </a:t>
            </a:r>
          </a:p>
          <a:p>
            <a:r>
              <a:rPr lang="en-US" altLang="ko-KR" baseline="0" dirty="0" smtClean="0"/>
              <a:t>Second is GTAA project explanation. And GTAA </a:t>
            </a:r>
            <a:r>
              <a:rPr lang="en-US" altLang="ko-KR" baseline="0" dirty="0" err="1" smtClean="0"/>
              <a:t>prgress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github</a:t>
            </a:r>
            <a:r>
              <a:rPr lang="en-US" altLang="ko-KR" baseline="0" dirty="0" smtClean="0"/>
              <a:t> update,  KDN Software Contest and  GTAA full schedule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6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위와 같이 설명 드렸던 부분을 영상으로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첫 번째로 사용자가 자산을 선택하면 오른쪽에 보이시는 것과 같이 상관관계가 나타나게 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두 번째로 전략을 선택한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조회를 클릭하면 제가 만든 부분의 결과가 영상에 나타납니다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24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KDN </a:t>
            </a:r>
            <a:r>
              <a:rPr lang="ko-KR" altLang="en-US" dirty="0" smtClean="0"/>
              <a:t>소프트웨어 경진대회 접수 완료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35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업데이트 내용입니다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지금까지 발표한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자료와 </a:t>
            </a:r>
            <a:endParaRPr lang="en-US" altLang="ko-KR" dirty="0" smtClean="0"/>
          </a:p>
          <a:p>
            <a:r>
              <a:rPr lang="ko-KR" altLang="en-US" dirty="0" smtClean="0"/>
              <a:t>코드를 수정할 때 마다 꾸준히 업로드 하고 있으며</a:t>
            </a:r>
            <a:endParaRPr lang="en-US" altLang="ko-KR" dirty="0" smtClean="0"/>
          </a:p>
          <a:p>
            <a:r>
              <a:rPr lang="ko-KR" altLang="en-US" dirty="0" smtClean="0"/>
              <a:t>최근 </a:t>
            </a:r>
            <a:r>
              <a:rPr lang="en-US" altLang="ko-KR" dirty="0" smtClean="0"/>
              <a:t>KDN</a:t>
            </a:r>
            <a:r>
              <a:rPr lang="ko-KR" altLang="en-US" dirty="0" smtClean="0"/>
              <a:t>소프트웨어 작품 경진대회 접수</a:t>
            </a:r>
            <a:r>
              <a:rPr lang="ko-KR" altLang="en-US" baseline="0" dirty="0" smtClean="0"/>
              <a:t> 내용도 업로드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18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 전체적인 계획 일정입니다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1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GTAA</a:t>
            </a:r>
            <a:r>
              <a:rPr lang="ko-KR" altLang="en-US" dirty="0" smtClean="0"/>
              <a:t>프로젝트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소개 입니다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GTAA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Global Tactical Asset Allocation</a:t>
            </a:r>
            <a:r>
              <a:rPr lang="ko-KR" altLang="en-US" baseline="0" dirty="0" smtClean="0"/>
              <a:t>으로 글로벌 전술적 자산 배분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저희의 목표는 전세계 </a:t>
            </a:r>
            <a:r>
              <a:rPr lang="ko-KR" altLang="en-US" dirty="0" err="1" smtClean="0"/>
              <a:t>자산지수</a:t>
            </a:r>
            <a:r>
              <a:rPr lang="ko-KR" altLang="en-US" dirty="0" smtClean="0"/>
              <a:t> 즉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활용하여 과거 데이터를 분석 및 시뮬레이션을 통하여 안정적인 자산증식을 목표로 하는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서비스 구현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ETF</a:t>
            </a:r>
            <a:r>
              <a:rPr lang="en-US" altLang="ko-KR" dirty="0" smtClean="0"/>
              <a:t>(Exchange Traded Fund)</a:t>
            </a:r>
            <a:r>
              <a:rPr lang="ko-KR" altLang="en-US" dirty="0" smtClean="0"/>
              <a:t>는 말 그대로</a:t>
            </a:r>
            <a:r>
              <a:rPr lang="ko-KR" altLang="en-US" baseline="0" dirty="0" smtClean="0"/>
              <a:t> 모든 자산을</a:t>
            </a:r>
            <a:r>
              <a:rPr lang="ko-KR" altLang="en-US" dirty="0" smtClean="0"/>
              <a:t> 거래소에 상장시켜 투자자들이 주식처럼 편리하게 거래할 수 있도록 만든 상품이다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1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저희 프로젝트의 전체적인 과정입니다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자산 중에는</a:t>
            </a:r>
            <a:r>
              <a:rPr lang="en-US" altLang="ko-KR" baseline="0" dirty="0" smtClean="0"/>
              <a:t> SPY, IEV…</a:t>
            </a:r>
            <a:r>
              <a:rPr lang="ko-KR" altLang="en-US" baseline="0" dirty="0" smtClean="0"/>
              <a:t>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중 사용자가 자신이 가지고 있거나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투자하려고 하는 자산을 선택합니다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뒤 전략 알고리즘을 선택합니다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전략 종류 중에 전통적 자산배분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위험기반 자산배분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모멘텀기반</a:t>
            </a:r>
            <a:r>
              <a:rPr lang="ko-KR" altLang="en-US" baseline="0" dirty="0" smtClean="0"/>
              <a:t> 자산배분이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중 전통적 자산배분에는 </a:t>
            </a:r>
            <a:r>
              <a:rPr lang="ko-KR" altLang="en-US" baseline="0" dirty="0" err="1" smtClean="0"/>
              <a:t>동일비중이있고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위험기반 자산배분에는 최대분산 효과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최소분산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위험균형이 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모멘텀</a:t>
            </a:r>
            <a:r>
              <a:rPr lang="ko-KR" altLang="en-US" baseline="0" dirty="0" smtClean="0"/>
              <a:t> 기반 자산배분에는 </a:t>
            </a:r>
            <a:r>
              <a:rPr lang="ko-KR" altLang="en-US" baseline="0" dirty="0" err="1" smtClean="0"/>
              <a:t>모멘텀이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전략중에</a:t>
            </a:r>
            <a:r>
              <a:rPr lang="ko-KR" altLang="en-US" baseline="0" dirty="0" smtClean="0"/>
              <a:t> 사용자가 원하는 전략 알고리즘 선택합니다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뒤 사용자가 선택한 전략 알고리즘을 세부조정 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그에 따른 과거시뮬레이션 결과를 보여줍니다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사용자가 원하는 결과가 나오지 않았다면 전략 알고리즘 세부조정을 다시 조정하거나 전략 알고리즘을 다시 선택하는 방법으로 사용자가 원하는 결과를 얻을 수 있게끔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말하는 포트폴리오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내가 가지고 있는 자산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예를들어</a:t>
            </a:r>
            <a:r>
              <a:rPr lang="ko-KR" altLang="en-US" baseline="0" dirty="0" smtClean="0"/>
              <a:t> 내가 가지고 있는 자산이 주식과 채권이다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그러면 내 포트폴리오는 주식과 채권으로 구성되어 있다 라고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제가 한 부분에 대해서 설명해드리겠습니다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다음 부분은 사용자가 만든 전략의 시뮬레이션 결과 값 중 하나입니다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그래프는 연도 및 월 별로 사용자가 만든 포트폴리오 전략의 수익률을 보여줍니다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 사용자는 전략에 대한 성과분석을 쉽게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예를 들어 다음은 최소 분산 전략과 최대분산효과전략에 대한 년도 별 수익률 그래프 입니다</a:t>
            </a:r>
          </a:p>
          <a:p>
            <a:r>
              <a:rPr lang="ko-KR" altLang="en-US" dirty="0" smtClean="0"/>
              <a:t>해당 그래프를 보시면 </a:t>
            </a:r>
            <a:r>
              <a:rPr lang="en-US" altLang="ko-KR" dirty="0" smtClean="0"/>
              <a:t>2008</a:t>
            </a:r>
            <a:r>
              <a:rPr lang="ko-KR" altLang="en-US" dirty="0" smtClean="0"/>
              <a:t>년 금융위기 이벤트 때</a:t>
            </a:r>
          </a:p>
          <a:p>
            <a:r>
              <a:rPr lang="ko-KR" altLang="en-US" dirty="0" smtClean="0"/>
              <a:t>최대분산효과 전략은 상대적으로 최소분산전략보다  체계적위험을 방어하는 것을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 </a:t>
            </a:r>
            <a:r>
              <a:rPr lang="en-US" altLang="ko-KR" dirty="0" smtClean="0"/>
              <a:t>2005</a:t>
            </a:r>
            <a:r>
              <a:rPr lang="ko-KR" altLang="en-US" dirty="0" smtClean="0"/>
              <a:t>년 경제가 호황일 때   최대분산효과전략은 상대적으로 높은 수익률을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이러한 이벤트에 대해 </a:t>
            </a:r>
          </a:p>
          <a:p>
            <a:r>
              <a:rPr lang="ko-KR" altLang="en-US" dirty="0" smtClean="0"/>
              <a:t>전략이 어떻게 반응하는지를 보고 사용자는 전략을 세부 조정 하는 등의 전략을 발전시킬 수 있게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그래프는 년도로 보여진 그래프는 거시적이며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0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그래프는 월로 나타낸 미시적 그래프 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4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방금 보여드렸던 그래프를 년도와 월로 나타내는 </a:t>
            </a:r>
            <a:r>
              <a:rPr lang="en-US" altLang="ko-KR" dirty="0" smtClean="0"/>
              <a:t>Server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코드 부분입니다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2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보여드리는 빨간 박스의 </a:t>
            </a:r>
            <a:r>
              <a:rPr lang="en-US" altLang="ko-KR" dirty="0" smtClean="0"/>
              <a:t>Server </a:t>
            </a:r>
            <a:r>
              <a:rPr lang="ko-KR" altLang="en-US" dirty="0" smtClean="0"/>
              <a:t>코드 부분은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4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: </a:t>
            </a:r>
            <a:r>
              <a:rPr lang="ko-KR" altLang="en-US" sz="4000" b="1" kern="0" dirty="0"/>
              <a:t>글로벌 전술적 자산 배분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분반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산학 </a:t>
            </a:r>
            <a:r>
              <a:rPr lang="ko-KR" altLang="en-US" sz="2000" b="1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캡스톤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디자인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6101" y="5167086"/>
            <a:ext cx="347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김민찬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박유영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최영규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발표자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err="1" smtClean="0">
                <a:latin typeface="+mn-ea"/>
              </a:rPr>
              <a:t>김민찬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발표날짜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</a:t>
            </a:r>
            <a:r>
              <a:rPr lang="en-US" altLang="ko-KR" b="1" dirty="0" smtClean="0">
                <a:latin typeface="+mn-ea"/>
              </a:rPr>
              <a:t>11. 05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담당교수님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정호엽</a:t>
            </a:r>
            <a:r>
              <a:rPr lang="ko-KR" altLang="en-US" b="1" dirty="0"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0" y="1135422"/>
            <a:ext cx="10568789" cy="51418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2636" y="1163350"/>
            <a:ext cx="10824433" cy="44589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04462" y="1240047"/>
            <a:ext cx="875763" cy="4638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5860" y="1230947"/>
            <a:ext cx="875763" cy="4638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10241810" y="916131"/>
            <a:ext cx="957719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err="1" smtClean="0">
                <a:solidFill>
                  <a:srgbClr val="FF0000"/>
                </a:solidFill>
              </a:rPr>
              <a:t>ui.R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6" y="1374673"/>
            <a:ext cx="10529898" cy="46585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6139" y="3855308"/>
            <a:ext cx="10787364" cy="21779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4" y="965198"/>
            <a:ext cx="10775092" cy="541088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507460" y="5622324"/>
            <a:ext cx="1255275" cy="75376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1" y="965199"/>
            <a:ext cx="9908275" cy="53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" y="1008421"/>
            <a:ext cx="8838944" cy="4750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35" y="1861351"/>
            <a:ext cx="8191574" cy="4402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8080312" y="573086"/>
            <a:ext cx="1609257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dirty="0" smtClean="0"/>
              <a:t>월 엑셀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 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9904252" y="1353182"/>
            <a:ext cx="1609257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dirty="0" smtClean="0"/>
              <a:t>년도 엑셀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 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2405" y="3284551"/>
            <a:ext cx="1843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자산선택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74" y="990122"/>
            <a:ext cx="5893351" cy="5563078"/>
          </a:xfrm>
          <a:prstGeom prst="rect">
            <a:avLst/>
          </a:prstGeom>
        </p:spPr>
      </p:pic>
      <p:sp>
        <p:nvSpPr>
          <p:cNvPr id="4" name="오른쪽 대괄호 3"/>
          <p:cNvSpPr/>
          <p:nvPr/>
        </p:nvSpPr>
        <p:spPr>
          <a:xfrm flipH="1">
            <a:off x="2564019" y="3509529"/>
            <a:ext cx="741402" cy="2273644"/>
          </a:xfrm>
          <a:prstGeom prst="rightBracket">
            <a:avLst>
              <a:gd name="adj" fmla="val 268365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27" y="965199"/>
            <a:ext cx="7352269" cy="54850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2653" y="3100107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전략선</a:t>
            </a:r>
            <a:r>
              <a:rPr lang="ko-KR" altLang="en-US" sz="2000" b="1" dirty="0">
                <a:solidFill>
                  <a:srgbClr val="FF0000"/>
                </a:solidFill>
              </a:rPr>
              <a:t>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59415" y="3100107"/>
            <a:ext cx="4941136" cy="12063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664943" y="4361681"/>
            <a:ext cx="4835608" cy="12976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51890" y="4302597"/>
            <a:ext cx="216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전략 알고리즘 세부 조정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59415" y="5714522"/>
            <a:ext cx="875763" cy="4638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263212" y="5754889"/>
            <a:ext cx="5496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조회 결과 수익률 차트와 추천 종목 제시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9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" y="1135422"/>
            <a:ext cx="10793897" cy="50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02877"/>
            <a:ext cx="11611708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75"/>
          <a:stretch/>
        </p:blipFill>
        <p:spPr>
          <a:xfrm>
            <a:off x="433770" y="983443"/>
            <a:ext cx="6576630" cy="31018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2"/>
          <a:stretch/>
        </p:blipFill>
        <p:spPr>
          <a:xfrm>
            <a:off x="5002821" y="2830014"/>
            <a:ext cx="6515101" cy="3041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307" y="4110235"/>
            <a:ext cx="2678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SPY, TLT </a:t>
            </a:r>
          </a:p>
          <a:p>
            <a:r>
              <a:rPr lang="ko-KR" altLang="en-US" sz="2000" b="1" dirty="0" smtClean="0"/>
              <a:t>동일 비중 포트폴리오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상관관계 </a:t>
            </a:r>
            <a:r>
              <a:rPr lang="en-US" altLang="ko-KR" sz="2000" b="1" dirty="0" smtClean="0"/>
              <a:t>: -0.43</a:t>
            </a:r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연평균 수익률 </a:t>
            </a:r>
            <a:r>
              <a:rPr lang="en-US" altLang="ko-KR" sz="2000" b="1" dirty="0" smtClean="0"/>
              <a:t>: 8%</a:t>
            </a:r>
          </a:p>
          <a:p>
            <a:r>
              <a:rPr lang="ko-KR" altLang="en-US" sz="2000" b="1" dirty="0" smtClean="0"/>
              <a:t>위험 </a:t>
            </a:r>
            <a:r>
              <a:rPr lang="en-US" altLang="ko-KR" sz="2000" b="1" dirty="0" smtClean="0"/>
              <a:t>: 0.08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76635" y="854725"/>
            <a:ext cx="32654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SPY, IEV</a:t>
            </a:r>
          </a:p>
          <a:p>
            <a:r>
              <a:rPr lang="ko-KR" altLang="en-US" sz="2000" b="1" dirty="0" smtClean="0"/>
              <a:t>상관관계 </a:t>
            </a:r>
            <a:r>
              <a:rPr lang="en-US" altLang="ko-KR" sz="2000" b="1" dirty="0" smtClean="0"/>
              <a:t>: 0.89</a:t>
            </a:r>
          </a:p>
          <a:p>
            <a:r>
              <a:rPr lang="ko-KR" altLang="en-US" sz="2000" b="1" dirty="0" smtClean="0"/>
              <a:t>최대분산효과 포트폴리오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연평균 수익률 </a:t>
            </a:r>
            <a:r>
              <a:rPr lang="en-US" altLang="ko-KR" sz="2000" b="1" dirty="0" smtClean="0"/>
              <a:t>: 6%</a:t>
            </a:r>
          </a:p>
          <a:p>
            <a:r>
              <a:rPr lang="ko-KR" altLang="en-US" sz="2000" b="1" dirty="0" smtClean="0"/>
              <a:t>위험 </a:t>
            </a:r>
            <a:r>
              <a:rPr lang="en-US" altLang="ko-KR" sz="2000" b="1" dirty="0" smtClean="0"/>
              <a:t>: 0.2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13684" y="1400825"/>
            <a:ext cx="267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안정적인 </a:t>
            </a:r>
            <a:r>
              <a:rPr lang="ko-KR" altLang="en-US" sz="2000" b="1" dirty="0" err="1" smtClean="0"/>
              <a:t>우상향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49370" y="3321761"/>
            <a:ext cx="267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변동성이 심함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7877633" y="4761258"/>
            <a:ext cx="4115075" cy="36933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000" b="1" dirty="0" smtClean="0">
                <a:solidFill>
                  <a:srgbClr val="FF0000"/>
                </a:solidFill>
              </a:rPr>
              <a:t>최대분산효과 포트폴리오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3385079" y="1400825"/>
            <a:ext cx="2952258" cy="36933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000" b="1" dirty="0" err="1" smtClean="0">
                <a:solidFill>
                  <a:srgbClr val="FF0000"/>
                </a:solidFill>
              </a:rPr>
              <a:t>동일비중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포트폴리오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6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0661" y="554893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58" y="2468797"/>
            <a:ext cx="6965284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69014" y="1533537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GTAA project introduction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project explanation</a:t>
            </a: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3. GTAA progress</a:t>
            </a: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4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GitHub update</a:t>
            </a:r>
            <a:endParaRPr lang="ko-KR" altLang="en-US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5</a:t>
            </a: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. KDN Software Contest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 smtClean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6. </a:t>
            </a: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GTAA full schedule </a:t>
            </a:r>
            <a:endParaRPr lang="ko-KR" altLang="en-US" sz="2200" dirty="0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영상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KakaoTalk_Video_20191104_2338_34_8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865796"/>
            <a:ext cx="11366499" cy="62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3318" y="686448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9" y="936099"/>
            <a:ext cx="10952385" cy="56760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10" y="3774136"/>
            <a:ext cx="4077053" cy="131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0225" y="3228333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KDN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소프트웨어 경진대회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참여</a:t>
            </a:r>
            <a:endParaRPr lang="en-US" altLang="ko-KR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4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. GitHub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업데이트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1008422"/>
            <a:ext cx="10668925" cy="54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양쪽 모서리가 둥근 사각형 2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계획 일정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포인트가 5개인 별 3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3" name="Google Shape;1282;p180"/>
          <p:cNvGraphicFramePr/>
          <p:nvPr>
            <p:extLst>
              <p:ext uri="{D42A27DB-BD31-4B8C-83A1-F6EECF244321}">
                <p14:modId xmlns:p14="http://schemas.microsoft.com/office/powerpoint/2010/main" val="3547549676"/>
              </p:ext>
            </p:extLst>
          </p:nvPr>
        </p:nvGraphicFramePr>
        <p:xfrm>
          <a:off x="780286" y="965199"/>
          <a:ext cx="10716770" cy="5386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42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83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67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80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80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80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803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17399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추진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내용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수행기간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99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9 월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10  월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11 월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12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월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99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3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400" b="1" i="0" u="none" strike="noStrike" cap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sym typeface="Dotum"/>
                        </a:rPr>
                        <a:t>4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5C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경제&amp;투자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스터디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(</a:t>
                      </a:r>
                      <a:r>
                        <a:rPr lang="en-US" sz="1600" b="1" i="0" u="none" strike="noStrike" cap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꾸준히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)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rgbClr val="C4BD97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altLang="ko-KR" sz="1800" dirty="0">
                        <a:solidFill>
                          <a:srgbClr val="C4BD97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프로젝트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회의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및 </a:t>
                      </a:r>
                      <a:r>
                        <a:rPr lang="en-US" sz="1600" b="1" i="0" u="none" dirty="0" err="1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계획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data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guide에서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데이터수집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(1주)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R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을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통한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분석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(3주)</a:t>
                      </a:r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ko-KR" altLang="en-US" sz="1600" b="1" i="0" u="none" dirty="0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분석 및 개발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5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</a:t>
                      </a:r>
                      <a:r>
                        <a:rPr lang="en-US" sz="1600" b="1" i="0" u="none" dirty="0" err="1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시각화</a:t>
                      </a:r>
                      <a:r>
                        <a:rPr lang="en-US" sz="1600" b="1" i="0" u="none" dirty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 및 </a:t>
                      </a:r>
                      <a:r>
                        <a:rPr lang="en-US" sz="1600" b="1" i="0" u="none" dirty="0" err="1" smtClean="0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활용</a:t>
                      </a:r>
                      <a:endParaRPr lang="ko-KR" dirty="0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875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유지보수 및 테스트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7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558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45C8DC"/>
                </a:solidFill>
              </a:rPr>
              <a:t>감</a:t>
            </a:r>
            <a:r>
              <a:rPr lang="ko-KR" altLang="en-US" sz="5000" b="1" dirty="0"/>
              <a:t>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양쪽 모서리가 둥근 사각형 9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883218" y="412686"/>
            <a:ext cx="91730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000" b="1" i="1" kern="0" dirty="0"/>
              <a:t>WHAT IS GTAA</a:t>
            </a:r>
            <a:r>
              <a:rPr lang="en-US" altLang="ko-KR" sz="8000" b="1" i="1" kern="0" dirty="0">
                <a:solidFill>
                  <a:srgbClr val="45C8DC"/>
                </a:solidFill>
              </a:rPr>
              <a:t>?</a:t>
            </a:r>
          </a:p>
        </p:txBody>
      </p:sp>
      <p:sp>
        <p:nvSpPr>
          <p:cNvPr id="73" name="Google Shape;1159;p172"/>
          <p:cNvSpPr txBox="1"/>
          <p:nvPr/>
        </p:nvSpPr>
        <p:spPr>
          <a:xfrm>
            <a:off x="1951831" y="2253296"/>
            <a:ext cx="4544567" cy="3465389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lobal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actical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sset</a:t>
            </a: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>
                <a:solidFill>
                  <a:srgbClr val="45C8D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전술적 자산 배분</a:t>
            </a:r>
            <a:endParaRPr lang="en-US" altLang="ko-KR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160;p172"/>
          <p:cNvSpPr txBox="1"/>
          <p:nvPr/>
        </p:nvSpPr>
        <p:spPr>
          <a:xfrm>
            <a:off x="1951832" y="1692909"/>
            <a:ext cx="1288032" cy="17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>
              <a:solidFill>
                <a:srgbClr val="45C8D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 dirty="0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1162;p172"/>
          <p:cNvSpPr txBox="1"/>
          <p:nvPr/>
        </p:nvSpPr>
        <p:spPr>
          <a:xfrm>
            <a:off x="5794965" y="3862069"/>
            <a:ext cx="4109624" cy="2592453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자산지수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(ETF)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과거 데이터를 분석 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및 시뮬레이션을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통하여 안정적인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자산증식을 목표로 하는 웹페이지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구현 목표</a:t>
            </a:r>
            <a:endParaRPr sz="2000" b="1" i="0" u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76" name="Google Shape;1164;p172"/>
          <p:cNvSpPr txBox="1"/>
          <p:nvPr/>
        </p:nvSpPr>
        <p:spPr>
          <a:xfrm>
            <a:off x="5980926" y="3363126"/>
            <a:ext cx="1288032" cy="219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dirty="0">
              <a:solidFill>
                <a:srgbClr val="45C8DC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1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프로젝트 소개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포인트가 5개인 별 12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프로젝트 설명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 smtClean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 smtClean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79218" y="1360967"/>
            <a:ext cx="191480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자산선택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(Asset selection)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0863" y="2392326"/>
            <a:ext cx="2053767" cy="2800767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SPY(US </a:t>
            </a:r>
            <a:r>
              <a:rPr lang="ko-KR" altLang="en-US" sz="1600" b="1" dirty="0" smtClean="0"/>
              <a:t>주식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IEV(</a:t>
            </a:r>
            <a:r>
              <a:rPr lang="ko-KR" altLang="en-US" sz="1600" b="1" dirty="0" smtClean="0"/>
              <a:t>유럽 주식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EWJ(</a:t>
            </a:r>
            <a:r>
              <a:rPr lang="ko-KR" altLang="en-US" sz="1600" b="1" dirty="0" smtClean="0"/>
              <a:t>일본주식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EEM(</a:t>
            </a:r>
            <a:r>
              <a:rPr lang="ko-KR" altLang="en-US" sz="1600" b="1" dirty="0" smtClean="0"/>
              <a:t>신흥시장 지수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TLT(</a:t>
            </a:r>
            <a:r>
              <a:rPr lang="ko-KR" altLang="en-US" sz="1600" b="1" dirty="0" smtClean="0"/>
              <a:t>미국 장기 채권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IEF(</a:t>
            </a:r>
            <a:r>
              <a:rPr lang="ko-KR" altLang="en-US" sz="1600" b="1" dirty="0" smtClean="0"/>
              <a:t>미국 중기 채권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IYR(</a:t>
            </a:r>
            <a:r>
              <a:rPr lang="ko-KR" altLang="en-US" sz="1600" b="1" dirty="0" smtClean="0"/>
              <a:t>미국 부동산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RWX(</a:t>
            </a:r>
            <a:r>
              <a:rPr lang="ko-KR" altLang="en-US" sz="1600" b="1" dirty="0" smtClean="0"/>
              <a:t>세계 부동산</a:t>
            </a:r>
            <a:r>
              <a:rPr lang="en-US" altLang="ko-KR" sz="1600" b="1" dirty="0" smtClean="0"/>
              <a:t>)</a:t>
            </a:r>
          </a:p>
          <a:p>
            <a:r>
              <a:rPr lang="en-US" altLang="ko-KR" sz="1600" b="1" dirty="0" smtClean="0"/>
              <a:t>GLD(gold)</a:t>
            </a:r>
          </a:p>
          <a:p>
            <a:r>
              <a:rPr lang="en-US" altLang="ko-KR" sz="1600" b="1" dirty="0" smtClean="0"/>
              <a:t>DBC(</a:t>
            </a:r>
            <a:r>
              <a:rPr lang="ko-KR" altLang="en-US" sz="1600" b="1" dirty="0" smtClean="0"/>
              <a:t>상품</a:t>
            </a:r>
            <a:r>
              <a:rPr lang="en-US" altLang="ko-KR" sz="1600" b="1" dirty="0" smtClean="0"/>
              <a:t>ETF)</a:t>
            </a:r>
          </a:p>
          <a:p>
            <a:r>
              <a:rPr lang="en-US" altLang="ko-KR" sz="1600" b="1" dirty="0" smtClean="0"/>
              <a:t>…</a:t>
            </a:r>
            <a:endParaRPr lang="ko-KR" altLang="en-US" sz="16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37840" y="1360967"/>
            <a:ext cx="2739815" cy="822245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전략 알고리즘 선택</a:t>
            </a:r>
            <a:endParaRPr lang="en-US" altLang="ko-KR" sz="16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209994" y="2252621"/>
            <a:ext cx="1558337" cy="101566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비중을 몇 대 몇으로 할 것인지 선</a:t>
            </a:r>
            <a:r>
              <a:rPr lang="ko-KR" altLang="en-US" sz="1500" b="1" dirty="0"/>
              <a:t>택</a:t>
            </a:r>
            <a:endParaRPr lang="en-US" altLang="ko-KR" sz="1500" b="1" dirty="0" smtClean="0"/>
          </a:p>
          <a:p>
            <a:r>
              <a:rPr lang="en-US" altLang="ko-KR" sz="1500" b="1" dirty="0" smtClean="0"/>
              <a:t>Ex)3:7, 5:5</a:t>
            </a:r>
            <a:endParaRPr lang="ko-KR" altLang="en-US" sz="15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04561" y="1364505"/>
            <a:ext cx="1701210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시뮬레이션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 결과</a:t>
            </a:r>
            <a:endParaRPr lang="en-US" altLang="ko-KR" sz="1600" b="1" dirty="0" smtClean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35098" y="1770321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283330" y="2390809"/>
            <a:ext cx="3486881" cy="579965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54510" y="1788030"/>
            <a:ext cx="766110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407911" y="1773859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321099" y="2195622"/>
            <a:ext cx="0" cy="715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9423039" y="2899195"/>
            <a:ext cx="187133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추천포트폴리오 제시</a:t>
            </a:r>
            <a:endParaRPr lang="en-US" altLang="ko-KR" sz="1600" b="1" dirty="0" smtClean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95050" y="3035711"/>
            <a:ext cx="3486881" cy="117052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8634" y="4307403"/>
            <a:ext cx="3486881" cy="451288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7398" y="2394960"/>
            <a:ext cx="2303260" cy="2862322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 smtClean="0"/>
              <a:t>동일비중포트폴리오</a:t>
            </a:r>
            <a:endParaRPr lang="en-US" altLang="ko-KR" sz="1500" b="1" dirty="0" smtClean="0"/>
          </a:p>
          <a:p>
            <a:pPr>
              <a:lnSpc>
                <a:spcPct val="200000"/>
              </a:lnSpc>
            </a:pPr>
            <a:r>
              <a:rPr lang="ko-KR" altLang="en-US" sz="1500" b="1" dirty="0" smtClean="0"/>
              <a:t>최소분산포트폴리오</a:t>
            </a:r>
            <a:endParaRPr lang="en-US" altLang="ko-KR" sz="1500" b="1" dirty="0" smtClean="0"/>
          </a:p>
          <a:p>
            <a:pPr>
              <a:lnSpc>
                <a:spcPct val="200000"/>
              </a:lnSpc>
            </a:pPr>
            <a:r>
              <a:rPr lang="ko-KR" altLang="en-US" sz="1500" b="1" dirty="0" smtClean="0"/>
              <a:t>최대분산효과포트폴리오</a:t>
            </a:r>
            <a:endParaRPr lang="en-US" altLang="ko-KR" sz="1500" b="1" dirty="0" smtClean="0"/>
          </a:p>
          <a:p>
            <a:pPr>
              <a:lnSpc>
                <a:spcPct val="200000"/>
              </a:lnSpc>
            </a:pPr>
            <a:r>
              <a:rPr lang="ko-KR" altLang="en-US" sz="1500" b="1" dirty="0" smtClean="0"/>
              <a:t>위험균형포트폴리오</a:t>
            </a:r>
            <a:endParaRPr lang="en-US" altLang="ko-KR" sz="1500" b="1" dirty="0" smtClean="0"/>
          </a:p>
          <a:p>
            <a:pPr>
              <a:lnSpc>
                <a:spcPct val="200000"/>
              </a:lnSpc>
            </a:pPr>
            <a:r>
              <a:rPr lang="ko-KR" altLang="en-US" sz="1500" b="1" dirty="0" smtClean="0"/>
              <a:t>모멘텀포트폴리오</a:t>
            </a:r>
            <a:endParaRPr lang="en-US" altLang="ko-KR" sz="1500" b="1" dirty="0" smtClean="0"/>
          </a:p>
          <a:p>
            <a:pPr>
              <a:lnSpc>
                <a:spcPct val="200000"/>
              </a:lnSpc>
            </a:pPr>
            <a:r>
              <a:rPr lang="en-US" altLang="ko-KR" sz="1500" b="1" dirty="0" smtClean="0"/>
              <a:t>…</a:t>
            </a:r>
            <a:endParaRPr lang="ko-KR" altLang="en-US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72542" y="2466757"/>
            <a:ext cx="11624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전통적 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자산배분전략</a:t>
            </a:r>
            <a:endParaRPr lang="en-US" altLang="ko-KR" sz="1200" b="1" dirty="0" smtClean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 smtClean="0"/>
          </a:p>
          <a:p>
            <a:pPr algn="ctr"/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위험 기반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자산배분전략</a:t>
            </a:r>
            <a:endParaRPr lang="en-US" altLang="ko-KR" sz="1200" b="1" dirty="0" smtClean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 smtClean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 smtClean="0"/>
              <a:t>모멘텀</a:t>
            </a:r>
            <a:r>
              <a:rPr lang="ko-KR" altLang="en-US" sz="1200" b="1" dirty="0" smtClean="0"/>
              <a:t> 기반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 자산배분전략</a:t>
            </a:r>
            <a:endParaRPr lang="en-US" altLang="ko-KR" sz="12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05308" y="1360967"/>
            <a:ext cx="170121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전략알고리즘 세부조정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0923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8" y="1008422"/>
            <a:ext cx="10836875" cy="53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5" y="3554651"/>
            <a:ext cx="11163148" cy="25871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5" y="870368"/>
            <a:ext cx="10961227" cy="26282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78618" y="2522113"/>
            <a:ext cx="782246" cy="10665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12596" y="1930176"/>
            <a:ext cx="693023" cy="1550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4331836" y="2752548"/>
            <a:ext cx="1775460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smtClean="0">
                <a:solidFill>
                  <a:srgbClr val="FF0000"/>
                </a:solidFill>
              </a:rPr>
              <a:t>-7% 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2205619" y="1506761"/>
            <a:ext cx="1739359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>
                <a:solidFill>
                  <a:srgbClr val="FF0000"/>
                </a:solidFill>
              </a:rPr>
              <a:t>8</a:t>
            </a:r>
            <a:r>
              <a:rPr lang="en-US" altLang="ko-KR" sz="2500" b="1" dirty="0" smtClean="0">
                <a:solidFill>
                  <a:srgbClr val="FF0000"/>
                </a:solidFill>
              </a:rPr>
              <a:t>%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00213" y="3324155"/>
            <a:ext cx="693023" cy="11291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2008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6410" y="3324155"/>
            <a:ext cx="693023" cy="7118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2005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7870786" y="841349"/>
            <a:ext cx="3358910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dirty="0" err="1" smtClean="0">
                <a:solidFill>
                  <a:srgbClr val="FF0000"/>
                </a:solidFill>
              </a:rPr>
              <a:t>최소분산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 포트폴리오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6553" y="5306065"/>
            <a:ext cx="744311" cy="7906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05254" y="4250586"/>
            <a:ext cx="923107" cy="12477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4428361" y="5746684"/>
            <a:ext cx="1560208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smtClean="0">
                <a:solidFill>
                  <a:srgbClr val="FF0000"/>
                </a:solidFill>
              </a:rPr>
              <a:t>-1% 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이상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10205" y="5930384"/>
            <a:ext cx="693023" cy="7118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2005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98467" y="6251034"/>
            <a:ext cx="693023" cy="7118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2008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7337502" y="3680818"/>
            <a:ext cx="4333601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smtClean="0">
                <a:solidFill>
                  <a:srgbClr val="FF0000"/>
                </a:solidFill>
              </a:rPr>
              <a:t>최대분산효과 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포트폴리오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2411742" y="3875570"/>
            <a:ext cx="1252074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smtClean="0">
                <a:solidFill>
                  <a:srgbClr val="FF0000"/>
                </a:solidFill>
              </a:rPr>
              <a:t>13%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4" y="958011"/>
            <a:ext cx="10981592" cy="2634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4" y="3803242"/>
            <a:ext cx="10981592" cy="265971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03491" y="1008422"/>
            <a:ext cx="712176" cy="24119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2770" y="3817590"/>
            <a:ext cx="712176" cy="26053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7113494" y="3771899"/>
            <a:ext cx="4115075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dirty="0" smtClean="0">
                <a:solidFill>
                  <a:srgbClr val="FF0000"/>
                </a:solidFill>
              </a:rPr>
              <a:t>최대분산효과 포트폴리오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7870786" y="841349"/>
            <a:ext cx="3358910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500" b="1" dirty="0" err="1" smtClean="0">
                <a:solidFill>
                  <a:srgbClr val="FF0000"/>
                </a:solidFill>
              </a:rPr>
              <a:t>최소분산</a:t>
            </a:r>
            <a:r>
              <a:rPr lang="ko-KR" altLang="en-US" sz="2500" b="1" dirty="0" smtClean="0">
                <a:solidFill>
                  <a:srgbClr val="FF0000"/>
                </a:solidFill>
              </a:rPr>
              <a:t> 포트폴리오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9" y="1289118"/>
            <a:ext cx="10972715" cy="51116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2637" y="1163350"/>
            <a:ext cx="9601114" cy="307501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8720991" y="686448"/>
            <a:ext cx="1609257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err="1" smtClean="0">
                <a:solidFill>
                  <a:srgbClr val="FF0000"/>
                </a:solidFill>
              </a:rPr>
              <a:t>server.R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진행상황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000" b="1" kern="0" dirty="0" smtClean="0">
                <a:solidFill>
                  <a:schemeClr val="tx1"/>
                </a:solidFill>
                <a:latin typeface="+mn-ea"/>
              </a:rPr>
              <a:t>코드</a:t>
            </a:r>
            <a:r>
              <a:rPr lang="en-US" altLang="ko-KR" sz="3000" b="1" kern="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0B770-A391-494D-8EFF-78521E1E8E5E}"/>
              </a:ext>
            </a:extLst>
          </p:cNvPr>
          <p:cNvSpPr txBox="1"/>
          <p:nvPr/>
        </p:nvSpPr>
        <p:spPr>
          <a:xfrm>
            <a:off x="10138243" y="854725"/>
            <a:ext cx="1609257" cy="438582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500" b="1" dirty="0" err="1" smtClean="0">
                <a:solidFill>
                  <a:srgbClr val="FF0000"/>
                </a:solidFill>
              </a:rPr>
              <a:t>server.R</a:t>
            </a:r>
            <a:endParaRPr lang="en-US" altLang="ko-KR" sz="25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9" y="1289118"/>
            <a:ext cx="10972715" cy="51116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92063" y="4238368"/>
            <a:ext cx="10750293" cy="21624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1296</Words>
  <Application>Microsoft Office PowerPoint</Application>
  <PresentationFormat>와이드스크린</PresentationFormat>
  <Paragraphs>259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Dotum</vt:lpstr>
      <vt:lpstr>맑은 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김 민찬</cp:lastModifiedBy>
  <cp:revision>198</cp:revision>
  <dcterms:created xsi:type="dcterms:W3CDTF">2019-09-19T08:05:39Z</dcterms:created>
  <dcterms:modified xsi:type="dcterms:W3CDTF">2019-11-04T14:44:20Z</dcterms:modified>
</cp:coreProperties>
</file>